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handoutMasterIdLst>
    <p:handoutMasterId r:id="rId15"/>
  </p:handoutMasterIdLst>
  <p:sldIdLst>
    <p:sldId id="257" r:id="rId2"/>
    <p:sldId id="256" r:id="rId3"/>
    <p:sldId id="269" r:id="rId4"/>
    <p:sldId id="270" r:id="rId5"/>
    <p:sldId id="258" r:id="rId6"/>
    <p:sldId id="272" r:id="rId7"/>
    <p:sldId id="259" r:id="rId8"/>
    <p:sldId id="273" r:id="rId9"/>
    <p:sldId id="260" r:id="rId10"/>
    <p:sldId id="271" r:id="rId11"/>
    <p:sldId id="264" r:id="rId12"/>
    <p:sldId id="267" r:id="rId13"/>
    <p:sldId id="268" r:id="rId14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4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535245-16C8-433C-9177-9DB448BD21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481FB-F300-40C6-BCB0-B5BCE63BCA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2BA9FB3-60F5-4DA6-A631-55B54453E49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A7848-5020-4132-9EBD-508D96EBA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E4DC8-9B9B-4B64-BA9D-7D9C250546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CF778AA-0732-4E75-8155-7B4D7CC5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4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1E78C6D2-0627-486F-9424-81B0087693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96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39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59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altLang="en-US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180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43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8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C722-DD6A-4EF4-B9EE-39A7CED72D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61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4CDC-5797-4F6A-9B44-FC08510296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29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89F7-9541-4EED-AD21-DFBF1EA69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12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3F2F-FF5E-4915-B51E-9BD95CA97C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49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3BFC-0128-4D66-B88D-122426F72E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9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A4F1-C6D6-4835-BF8D-ECBFB992D7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64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C829-B315-4EDB-965D-2377F150CE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3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A8C7-356C-42D4-8D44-AF7517A8BF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56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B65D-6A6D-4655-9C40-CB7555E7FD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4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60A3-0D78-43D4-A823-BA1399C71B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8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2BA8D2A-C133-4A4A-8109-CD1F5863B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7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WBWnJMHEs8&amp;safe=active" TargetMode="External"/><Relationship Id="rId2" Type="http://schemas.openxmlformats.org/officeDocument/2006/relationships/hyperlink" Target="http://www.youtube.com/watch?v=zvQjbrJquFs&amp;safe=activ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EA76504-C5B2-4ECB-834A-E94188C48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Quickwrite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EC387FB-205B-4971-95F3-63A2B3EDE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6441" y="2209800"/>
            <a:ext cx="7744159" cy="3810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What is the difference between direct and indirect?</a:t>
            </a:r>
          </a:p>
          <a:p>
            <a:r>
              <a:rPr lang="en-US" altLang="en-US" sz="2800" dirty="0"/>
              <a:t>What is an example of something that is “direct”? </a:t>
            </a:r>
          </a:p>
          <a:p>
            <a:r>
              <a:rPr lang="en-US" altLang="en-US" sz="2800" dirty="0"/>
              <a:t>What is an example of something that is “indirect”?</a:t>
            </a:r>
          </a:p>
          <a:p>
            <a:endParaRPr lang="en-US" altLang="en-US" sz="2800" dirty="0"/>
          </a:p>
          <a:p>
            <a:r>
              <a:rPr lang="en-US" altLang="en-US" sz="2800" dirty="0"/>
              <a:t>Partner Share!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A348-7184-438E-8453-CC8DE267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68A82D-27C7-4D7D-A336-15C68761072F}"/>
              </a:ext>
            </a:extLst>
          </p:cNvPr>
          <p:cNvSpPr txBox="1"/>
          <p:nvPr/>
        </p:nvSpPr>
        <p:spPr>
          <a:xfrm>
            <a:off x="533400" y="2477869"/>
            <a:ext cx="8153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Remember, the difference between direct and indirect characterization is </a:t>
            </a:r>
            <a:r>
              <a:rPr lang="en-US" sz="3200" b="1" dirty="0">
                <a:solidFill>
                  <a:schemeClr val="tx2"/>
                </a:solidFill>
              </a:rPr>
              <a:t>TELLING V. SHOWING!</a:t>
            </a:r>
          </a:p>
          <a:p>
            <a:endParaRPr lang="en-US" sz="2800" dirty="0"/>
          </a:p>
          <a:p>
            <a:pPr marL="285750" indent="-285750">
              <a:buClr>
                <a:schemeClr val="accent1"/>
              </a:buClr>
              <a:buFont typeface="Century Gothic" panose="020B0502020202020204" pitchFamily="34" charset="0"/>
              <a:buChar char="►"/>
            </a:pPr>
            <a:r>
              <a:rPr lang="en-US" sz="2800" dirty="0"/>
              <a:t>Indirect is like clues about the characters. </a:t>
            </a:r>
          </a:p>
          <a:p>
            <a:pPr marL="285750" indent="-285750">
              <a:buClr>
                <a:schemeClr val="accent1"/>
              </a:buClr>
              <a:buFont typeface="Century Gothic" panose="020B0502020202020204" pitchFamily="34" charset="0"/>
              <a:buChar char="►"/>
            </a:pPr>
            <a:endParaRPr lang="en-US" sz="2800" dirty="0"/>
          </a:p>
          <a:p>
            <a:pPr marL="285750" indent="-285750">
              <a:buClr>
                <a:schemeClr val="accent1"/>
              </a:buClr>
              <a:buFont typeface="Century Gothic" panose="020B0502020202020204" pitchFamily="34" charset="0"/>
              <a:buChar char="►"/>
            </a:pPr>
            <a:r>
              <a:rPr lang="en-US" sz="2800" dirty="0"/>
              <a:t>There in no mystery with direct because the author tells us what we need to know!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4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48F8F4-18F9-43A3-AB35-D80596E12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Freewrite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B6FA5D2-7CC4-455C-B1D1-AA01F45DA6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399" y="2489200"/>
            <a:ext cx="8077201" cy="353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2800" dirty="0"/>
              <a:t>Provide both a direct and indirect characterization of yourself based on the story of your life. Each should be 3-4 sentences. Write one sentence explaining why your responses are direct or indirect.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F14694-53C0-4701-8233-84F0630C4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Indirect or Direct Characterization?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BBEDE7C-5214-40F2-873C-4F158A9564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6441" y="2489200"/>
            <a:ext cx="7591759" cy="3530600"/>
          </a:xfrm>
        </p:spPr>
        <p:txBody>
          <a:bodyPr/>
          <a:lstStyle/>
          <a:p>
            <a:r>
              <a:rPr lang="en-US" altLang="en-US" sz="2800" dirty="0">
                <a:hlinkClick r:id="rId2"/>
              </a:rPr>
              <a:t>http://www.youtube.com/watch?v=zvQjbrJquFs&amp;safe=active</a:t>
            </a:r>
            <a:r>
              <a:rPr lang="en-US" altLang="en-US" sz="2800" dirty="0"/>
              <a:t> </a:t>
            </a:r>
          </a:p>
          <a:p>
            <a:endParaRPr lang="en-US" altLang="en-US" sz="2800" dirty="0"/>
          </a:p>
          <a:p>
            <a:r>
              <a:rPr lang="en-US" altLang="en-US" sz="2800" dirty="0">
                <a:hlinkClick r:id="rId3"/>
              </a:rPr>
              <a:t>http://www.youtube.com/watch?v=mWBWnJMHEs8&amp;safe=active</a:t>
            </a:r>
            <a:r>
              <a:rPr lang="en-US" altLang="en-US" sz="2800" dirty="0"/>
              <a:t>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4A5FA09-2FA0-4764-A9C4-96A8FD24C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this scene?</a:t>
            </a:r>
          </a:p>
        </p:txBody>
      </p:sp>
      <p:pic>
        <p:nvPicPr>
          <p:cNvPr id="16389" name="Picture 5" descr="confession">
            <a:extLst>
              <a:ext uri="{FF2B5EF4-FFF2-40B4-BE49-F238E27FC236}">
                <a16:creationId xmlns:a16="http://schemas.microsoft.com/office/drawing/2014/main" id="{EE14B928-FEAC-4FE3-8E81-3F9C51F6E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248400" cy="435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3DFDE7-1457-4CA6-BC61-AC3A4E08BB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077200" cy="1203325"/>
          </a:xfrm>
        </p:spPr>
        <p:txBody>
          <a:bodyPr/>
          <a:lstStyle/>
          <a:p>
            <a:pPr algn="ctr"/>
            <a:r>
              <a:rPr lang="en-US" altLang="en-US" sz="8800" dirty="0">
                <a:latin typeface="Gabriola" panose="04040605051002020D02" pitchFamily="82" charset="0"/>
              </a:rPr>
              <a:t>Characterization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41A40-C239-40EF-A9BC-92BDDF4A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C620F6-56D8-415E-AA52-2A0DC4BDC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3808" y="2514600"/>
            <a:ext cx="7498465" cy="403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3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463E-A667-45B5-BBA3-7C3517EF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5A0A7-E362-46BF-980C-45D6D02EE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89200"/>
            <a:ext cx="9143999" cy="3530600"/>
          </a:xfrm>
        </p:spPr>
        <p:txBody>
          <a:bodyPr/>
          <a:lstStyle/>
          <a:p>
            <a:pPr marL="0" indent="0">
              <a:buNone/>
            </a:pPr>
            <a:r>
              <a:rPr lang="en-US" sz="3700" dirty="0"/>
              <a:t>There are two types of characterization</a:t>
            </a:r>
          </a:p>
          <a:p>
            <a:r>
              <a:rPr lang="en-US" sz="6000" dirty="0"/>
              <a:t>Direct</a:t>
            </a:r>
          </a:p>
          <a:p>
            <a:r>
              <a:rPr lang="en-US" sz="6000" dirty="0"/>
              <a:t>Indirect</a:t>
            </a:r>
          </a:p>
        </p:txBody>
      </p:sp>
    </p:spTree>
    <p:extLst>
      <p:ext uri="{BB962C8B-B14F-4D97-AF65-F5344CB8AC3E}">
        <p14:creationId xmlns:p14="http://schemas.microsoft.com/office/powerpoint/2010/main" val="7280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D008745-D33A-43D0-BA18-F2A127F3C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Characterization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3FA1AC8-888F-4614-8748-0EDD2BD030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1" y="2489200"/>
            <a:ext cx="8153400" cy="353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dirty="0"/>
              <a:t>direct characterization:</a:t>
            </a:r>
            <a:r>
              <a:rPr lang="en-US" altLang="en-US" sz="3200" dirty="0"/>
              <a:t> the author </a:t>
            </a:r>
            <a:r>
              <a:rPr lang="en-US" altLang="en-US" sz="3200"/>
              <a:t>or narrator </a:t>
            </a:r>
            <a:r>
              <a:rPr lang="en-US" altLang="en-US" sz="3200" dirty="0"/>
              <a:t>directly </a:t>
            </a:r>
            <a:r>
              <a:rPr lang="en-US" altLang="en-US" sz="3200" b="1" dirty="0">
                <a:solidFill>
                  <a:schemeClr val="tx2"/>
                </a:solidFill>
              </a:rPr>
              <a:t>TELLS</a:t>
            </a:r>
            <a:r>
              <a:rPr lang="en-US" altLang="en-US" sz="3200" dirty="0"/>
              <a:t> about a character’s traits. The author tells us about the character’s personality to our face.</a:t>
            </a:r>
          </a:p>
          <a:p>
            <a:pPr>
              <a:lnSpc>
                <a:spcPct val="90000"/>
              </a:lnSpc>
            </a:pPr>
            <a:r>
              <a:rPr lang="en-US" altLang="en-US" sz="8000" b="1" i="1" u="sng" dirty="0">
                <a:solidFill>
                  <a:schemeClr val="tx2"/>
                </a:solidFill>
              </a:rPr>
              <a:t>TELLING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BAB1-E6C6-4D3B-91E4-F38A5756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667CC-4267-45C2-9771-A0D254ED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2489200"/>
            <a:ext cx="7848600" cy="35306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3200" dirty="0"/>
              <a:t>“The patient boy and quiet girl were both well mannered and did not disobey their mother.”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Explanation: The author is directly telling the audience the personality of these two children. The boy is “patient” and the girl is “quiet.”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25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3FEA81C-53DB-4868-AFC2-0F80444F3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Characterization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45E113C-1317-4363-B167-D12BBD0BDF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b="1" dirty="0"/>
              <a:t>Indirect characterization</a:t>
            </a:r>
            <a:r>
              <a:rPr lang="en-US" altLang="en-US" sz="3200" dirty="0"/>
              <a:t>: the author or narrator </a:t>
            </a:r>
            <a:r>
              <a:rPr lang="en-US" altLang="en-US" sz="3200" b="1" dirty="0">
                <a:solidFill>
                  <a:schemeClr val="tx2"/>
                </a:solidFill>
              </a:rPr>
              <a:t>reveals</a:t>
            </a:r>
            <a:r>
              <a:rPr lang="en-US" altLang="en-US" sz="3200" dirty="0"/>
              <a:t> a character’s traits through his or her actions and speech.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200" dirty="0"/>
          </a:p>
          <a:p>
            <a:pPr>
              <a:lnSpc>
                <a:spcPct val="80000"/>
              </a:lnSpc>
            </a:pPr>
            <a:r>
              <a:rPr lang="en-US" altLang="en-US" sz="8000" b="1" i="1" u="sng" dirty="0">
                <a:solidFill>
                  <a:schemeClr val="tx2"/>
                </a:solidFill>
              </a:rPr>
              <a:t>SHOWING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DBD6-8E22-415E-B96C-9BD7C4AC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C977-29C3-4388-AA1F-4239E9B7C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89200"/>
            <a:ext cx="8534399" cy="414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When Jane walked in the room, nobody could help but look at her stunning, gorgeous face. She commanded attention wherever she went due to her good looks.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chemeClr val="tx2"/>
                </a:solidFill>
              </a:rPr>
              <a:t>Jane is beautiful.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Jim was very unlike any other businessman. He made sure that all his clients got what they had paid for. 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chemeClr val="tx2"/>
                </a:solidFill>
              </a:rPr>
              <a:t>Jim is honest and hardworking.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4756A476-EB96-469B-B190-0F234E4F4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STEAL Method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6F509D-5474-4579-B9B8-CA4A2B62FC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1" y="2362200"/>
            <a:ext cx="7848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4800" dirty="0"/>
              <a:t>Speech</a:t>
            </a:r>
          </a:p>
          <a:p>
            <a:r>
              <a:rPr lang="en-US" altLang="en-US" sz="4800" dirty="0"/>
              <a:t>Thoughts</a:t>
            </a:r>
          </a:p>
          <a:p>
            <a:r>
              <a:rPr lang="en-US" altLang="en-US" sz="4800" dirty="0"/>
              <a:t>Effect on others</a:t>
            </a:r>
          </a:p>
          <a:p>
            <a:r>
              <a:rPr lang="en-US" altLang="en-US" sz="4800" dirty="0"/>
              <a:t>Actions</a:t>
            </a:r>
          </a:p>
          <a:p>
            <a:r>
              <a:rPr lang="en-US" altLang="en-US" sz="4800" dirty="0"/>
              <a:t>Looks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8">
      <a:dk1>
        <a:sysClr val="windowText" lastClr="000000"/>
      </a:dk1>
      <a:lt1>
        <a:sysClr val="window" lastClr="FFFFFF"/>
      </a:lt1>
      <a:dk2>
        <a:srgbClr val="6C1239"/>
      </a:dk2>
      <a:lt2>
        <a:srgbClr val="EBEBEB"/>
      </a:lt2>
      <a:accent1>
        <a:srgbClr val="922C49"/>
      </a:accent1>
      <a:accent2>
        <a:srgbClr val="876C59"/>
      </a:accent2>
      <a:accent3>
        <a:srgbClr val="AB9281"/>
      </a:accent3>
      <a:accent4>
        <a:srgbClr val="A18CD0"/>
      </a:accent4>
      <a:accent5>
        <a:srgbClr val="7030A0"/>
      </a:accent5>
      <a:accent6>
        <a:srgbClr val="D46E8B"/>
      </a:accent6>
      <a:hlink>
        <a:srgbClr val="6C1239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</TotalTime>
  <Words>339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Gabriola</vt:lpstr>
      <vt:lpstr>Wingdings</vt:lpstr>
      <vt:lpstr>Wingdings 3</vt:lpstr>
      <vt:lpstr>Ion Boardroom</vt:lpstr>
      <vt:lpstr>Quickwrite</vt:lpstr>
      <vt:lpstr>Characterization</vt:lpstr>
      <vt:lpstr>Definition</vt:lpstr>
      <vt:lpstr>Types</vt:lpstr>
      <vt:lpstr>Direct Characterization</vt:lpstr>
      <vt:lpstr>Example</vt:lpstr>
      <vt:lpstr>Indirect Characterization</vt:lpstr>
      <vt:lpstr>Example</vt:lpstr>
      <vt:lpstr>STEAL Method</vt:lpstr>
      <vt:lpstr>Difference</vt:lpstr>
      <vt:lpstr>Freewrite</vt:lpstr>
      <vt:lpstr>Indirect or Direct Characterization?</vt:lpstr>
      <vt:lpstr>What about this scene?</vt:lpstr>
    </vt:vector>
  </TitlesOfParts>
  <Company>wsfcs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vs. Indirect Characterization</dc:title>
  <dc:creator>WSFCS Workstation</dc:creator>
  <cp:lastModifiedBy>MURRAY, PATRICIA</cp:lastModifiedBy>
  <cp:revision>12</cp:revision>
  <cp:lastPrinted>2018-03-01T13:04:08Z</cp:lastPrinted>
  <dcterms:created xsi:type="dcterms:W3CDTF">2013-03-13T13:08:23Z</dcterms:created>
  <dcterms:modified xsi:type="dcterms:W3CDTF">2019-02-28T17:14:36Z</dcterms:modified>
</cp:coreProperties>
</file>