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_Structure_,_Cell_Diagram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ie_Chart_Showing_Religions_of_Lebanon_by_Percentage_of_Populatio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VG_inflation_char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ienceladybug.blogspot.com/2012/12/seven-steps-to-stupendous-science.html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orldmap_LandAndPolitical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Wash-dc-metro-map.png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ozilla.org/ux/2013/09/things-to-know-about-colombia-internet-and-mobile-market-fact-sheet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ris3meflcenter.blogspot.com/2012_06_01_archive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x.stackexchange.com/questions/82197/when-should-bold-italics-and-colour-be-used-to-draw-attention-in-a-sentence/8220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fontfontyeahs.wordpress.com/2012/05/23/brock-bold-typeface-by-sasha-iacob" TargetMode="Externa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viationknowledge.wikidot.com/aviation:an-introduction-of-the-b787-dreamliner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x.stackexchange.com/questions/360675/bullets-points-styles/360681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ennethacamp.com/take-a-look-inside-adopting-the-fathers-hear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7272050/book-index-page-layout-using-html5-and-cs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doc.or.kr/194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x.stackexchange.com/questions/235227/background-color-across-the-entire-textwidth-for-chapter-headings-koma-scrip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sam.de/arb/infografik/arb_infografik_6_2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_talk:Manual_of_Style/Captions/Archive_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_talk:Manual_of_Style/Captions/Archive_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swatski/4844488644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B3E7-A5A4-42C5-B161-DF83A8A49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Non-fiction text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2AF37-E623-49B2-880A-E98019223F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Copy definitions under the flaps</a:t>
            </a:r>
          </a:p>
        </p:txBody>
      </p:sp>
    </p:spTree>
    <p:extLst>
      <p:ext uri="{BB962C8B-B14F-4D97-AF65-F5344CB8AC3E}">
        <p14:creationId xmlns:p14="http://schemas.microsoft.com/office/powerpoint/2010/main" val="189181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3DFAE-C1A1-406A-97E5-F3D4E4B53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288" b="20506"/>
          <a:stretch/>
        </p:blipFill>
        <p:spPr>
          <a:xfrm>
            <a:off x="0" y="-33824"/>
            <a:ext cx="12192001" cy="4883281"/>
          </a:xfrm>
          <a:prstGeom prst="rect">
            <a:avLst/>
          </a:prstGeom>
        </p:spPr>
      </p:pic>
      <p:sp>
        <p:nvSpPr>
          <p:cNvPr id="18" name="Freeform 9">
            <a:extLst>
              <a:ext uri="{FF2B5EF4-FFF2-40B4-BE49-F238E27FC236}">
                <a16:creationId xmlns:a16="http://schemas.microsoft.com/office/drawing/2014/main" id="{F73FEE0E-0740-4139-808A-A3B329A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2CE7A-14CD-478F-B582-627C57BF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/>
              <a:t>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BDAB0-9368-4076-81EC-152B42D8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594110"/>
            <a:ext cx="10572000" cy="433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A more detailed or simple view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8379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30BBE-97A3-4F3A-996C-A97865993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268" b="10559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F73FEE0E-0740-4139-808A-A3B329A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A6269-7523-4BA5-919F-82B5FCCD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3" y="4895558"/>
            <a:ext cx="11226945" cy="77952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/>
              <a:t>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7D9FA-8A77-4915-8CDD-E520F4BA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5594109"/>
            <a:ext cx="11870871" cy="4474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Organizes and helps compare information in a visual way</a:t>
            </a:r>
          </a:p>
        </p:txBody>
      </p:sp>
    </p:spTree>
    <p:extLst>
      <p:ext uri="{BB962C8B-B14F-4D97-AF65-F5344CB8AC3E}">
        <p14:creationId xmlns:p14="http://schemas.microsoft.com/office/powerpoint/2010/main" val="375857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5904AE3D-3777-4CB9-8C65-959D13E9B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50F44-DB3D-4696-96D7-3F3B71CA5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5" r="20612"/>
          <a:stretch/>
        </p:blipFill>
        <p:spPr>
          <a:xfrm>
            <a:off x="5782733" y="10"/>
            <a:ext cx="6409267" cy="488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5DED34-78BA-4E8A-A273-D46E1C74F7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07" b="2744"/>
          <a:stretch/>
        </p:blipFill>
        <p:spPr>
          <a:xfrm>
            <a:off x="-1" y="-1"/>
            <a:ext cx="6094411" cy="4883281"/>
          </a:xfrm>
          <a:custGeom>
            <a:avLst/>
            <a:gdLst>
              <a:gd name="connsiteX0" fmla="*/ 0 w 6094411"/>
              <a:gd name="connsiteY0" fmla="*/ 0 h 4883281"/>
              <a:gd name="connsiteX1" fmla="*/ 6094411 w 6094411"/>
              <a:gd name="connsiteY1" fmla="*/ 0 h 4883281"/>
              <a:gd name="connsiteX2" fmla="*/ 6094411 w 6094411"/>
              <a:gd name="connsiteY2" fmla="*/ 2014600 h 4883281"/>
              <a:gd name="connsiteX3" fmla="*/ 5846149 w 6094411"/>
              <a:gd name="connsiteY3" fmla="*/ 2373182 h 4883281"/>
              <a:gd name="connsiteX4" fmla="*/ 5843219 w 6094411"/>
              <a:gd name="connsiteY4" fmla="*/ 2381649 h 4883281"/>
              <a:gd name="connsiteX5" fmla="*/ 5838822 w 6094411"/>
              <a:gd name="connsiteY5" fmla="*/ 2394349 h 4883281"/>
              <a:gd name="connsiteX6" fmla="*/ 5834426 w 6094411"/>
              <a:gd name="connsiteY6" fmla="*/ 2407048 h 4883281"/>
              <a:gd name="connsiteX7" fmla="*/ 5834426 w 6094411"/>
              <a:gd name="connsiteY7" fmla="*/ 2417632 h 4883281"/>
              <a:gd name="connsiteX8" fmla="*/ 5834426 w 6094411"/>
              <a:gd name="connsiteY8" fmla="*/ 2430332 h 4883281"/>
              <a:gd name="connsiteX9" fmla="*/ 5838822 w 6094411"/>
              <a:gd name="connsiteY9" fmla="*/ 2440915 h 4883281"/>
              <a:gd name="connsiteX10" fmla="*/ 5843219 w 6094411"/>
              <a:gd name="connsiteY10" fmla="*/ 2453615 h 4883281"/>
              <a:gd name="connsiteX11" fmla="*/ 5846149 w 6094411"/>
              <a:gd name="connsiteY11" fmla="*/ 2462082 h 4883281"/>
              <a:gd name="connsiteX12" fmla="*/ 6094411 w 6094411"/>
              <a:gd name="connsiteY12" fmla="*/ 2820664 h 4883281"/>
              <a:gd name="connsiteX13" fmla="*/ 6094411 w 6094411"/>
              <a:gd name="connsiteY13" fmla="*/ 4883281 h 4883281"/>
              <a:gd name="connsiteX14" fmla="*/ 0 w 6094411"/>
              <a:gd name="connsiteY14" fmla="*/ 4883281 h 48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4411" h="4883281">
                <a:moveTo>
                  <a:pt x="0" y="0"/>
                </a:moveTo>
                <a:lnTo>
                  <a:pt x="6094411" y="0"/>
                </a:lnTo>
                <a:lnTo>
                  <a:pt x="6094411" y="2014600"/>
                </a:lnTo>
                <a:lnTo>
                  <a:pt x="5846149" y="2373182"/>
                </a:lnTo>
                <a:lnTo>
                  <a:pt x="5843219" y="2381649"/>
                </a:lnTo>
                <a:lnTo>
                  <a:pt x="5838822" y="2394349"/>
                </a:lnTo>
                <a:lnTo>
                  <a:pt x="5834426" y="2407048"/>
                </a:lnTo>
                <a:lnTo>
                  <a:pt x="5834426" y="2417632"/>
                </a:lnTo>
                <a:lnTo>
                  <a:pt x="5834426" y="2430332"/>
                </a:lnTo>
                <a:lnTo>
                  <a:pt x="5838822" y="2440915"/>
                </a:lnTo>
                <a:lnTo>
                  <a:pt x="5843219" y="2453615"/>
                </a:lnTo>
                <a:lnTo>
                  <a:pt x="5846149" y="2462082"/>
                </a:lnTo>
                <a:lnTo>
                  <a:pt x="6094411" y="2820664"/>
                </a:lnTo>
                <a:lnTo>
                  <a:pt x="6094411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70E3D626-0294-43EA-914B-05E88931C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E7F57-377D-4A8E-93A7-03B95F50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29" y="4866381"/>
            <a:ext cx="10572000" cy="77952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/>
              <a:t>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16F2-C6D2-4414-85A5-95D6ACAB6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29" y="5519389"/>
            <a:ext cx="10572000" cy="433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Organizes facts and numbers in a visual way so it is easier to read (also called table)</a:t>
            </a:r>
          </a:p>
        </p:txBody>
      </p:sp>
    </p:spTree>
    <p:extLst>
      <p:ext uri="{BB962C8B-B14F-4D97-AF65-F5344CB8AC3E}">
        <p14:creationId xmlns:p14="http://schemas.microsoft.com/office/powerpoint/2010/main" val="67864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5904AE3D-3777-4CB9-8C65-959D13E9B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852EF-42AE-4C19-B6A0-2809153AC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698" r="11724"/>
          <a:stretch/>
        </p:blipFill>
        <p:spPr>
          <a:xfrm>
            <a:off x="5782733" y="10"/>
            <a:ext cx="6409267" cy="4883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FEB4C-55D6-4832-A003-247A59C1D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963" r="2" b="5927"/>
          <a:stretch/>
        </p:blipFill>
        <p:spPr>
          <a:xfrm>
            <a:off x="-1" y="-1"/>
            <a:ext cx="6094411" cy="4883281"/>
          </a:xfrm>
          <a:custGeom>
            <a:avLst/>
            <a:gdLst>
              <a:gd name="connsiteX0" fmla="*/ 0 w 6094411"/>
              <a:gd name="connsiteY0" fmla="*/ 0 h 4883281"/>
              <a:gd name="connsiteX1" fmla="*/ 6094411 w 6094411"/>
              <a:gd name="connsiteY1" fmla="*/ 0 h 4883281"/>
              <a:gd name="connsiteX2" fmla="*/ 6094411 w 6094411"/>
              <a:gd name="connsiteY2" fmla="*/ 2014600 h 4883281"/>
              <a:gd name="connsiteX3" fmla="*/ 5846149 w 6094411"/>
              <a:gd name="connsiteY3" fmla="*/ 2373182 h 4883281"/>
              <a:gd name="connsiteX4" fmla="*/ 5843219 w 6094411"/>
              <a:gd name="connsiteY4" fmla="*/ 2381649 h 4883281"/>
              <a:gd name="connsiteX5" fmla="*/ 5838822 w 6094411"/>
              <a:gd name="connsiteY5" fmla="*/ 2394349 h 4883281"/>
              <a:gd name="connsiteX6" fmla="*/ 5834426 w 6094411"/>
              <a:gd name="connsiteY6" fmla="*/ 2407048 h 4883281"/>
              <a:gd name="connsiteX7" fmla="*/ 5834426 w 6094411"/>
              <a:gd name="connsiteY7" fmla="*/ 2417632 h 4883281"/>
              <a:gd name="connsiteX8" fmla="*/ 5834426 w 6094411"/>
              <a:gd name="connsiteY8" fmla="*/ 2430332 h 4883281"/>
              <a:gd name="connsiteX9" fmla="*/ 5838822 w 6094411"/>
              <a:gd name="connsiteY9" fmla="*/ 2440915 h 4883281"/>
              <a:gd name="connsiteX10" fmla="*/ 5843219 w 6094411"/>
              <a:gd name="connsiteY10" fmla="*/ 2453615 h 4883281"/>
              <a:gd name="connsiteX11" fmla="*/ 5846149 w 6094411"/>
              <a:gd name="connsiteY11" fmla="*/ 2462082 h 4883281"/>
              <a:gd name="connsiteX12" fmla="*/ 6094411 w 6094411"/>
              <a:gd name="connsiteY12" fmla="*/ 2820664 h 4883281"/>
              <a:gd name="connsiteX13" fmla="*/ 6094411 w 6094411"/>
              <a:gd name="connsiteY13" fmla="*/ 4883281 h 4883281"/>
              <a:gd name="connsiteX14" fmla="*/ 0 w 6094411"/>
              <a:gd name="connsiteY14" fmla="*/ 4883281 h 48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4411" h="4883281">
                <a:moveTo>
                  <a:pt x="0" y="0"/>
                </a:moveTo>
                <a:lnTo>
                  <a:pt x="6094411" y="0"/>
                </a:lnTo>
                <a:lnTo>
                  <a:pt x="6094411" y="2014600"/>
                </a:lnTo>
                <a:lnTo>
                  <a:pt x="5846149" y="2373182"/>
                </a:lnTo>
                <a:lnTo>
                  <a:pt x="5843219" y="2381649"/>
                </a:lnTo>
                <a:lnTo>
                  <a:pt x="5838822" y="2394349"/>
                </a:lnTo>
                <a:lnTo>
                  <a:pt x="5834426" y="2407048"/>
                </a:lnTo>
                <a:lnTo>
                  <a:pt x="5834426" y="2417632"/>
                </a:lnTo>
                <a:lnTo>
                  <a:pt x="5834426" y="2430332"/>
                </a:lnTo>
                <a:lnTo>
                  <a:pt x="5838822" y="2440915"/>
                </a:lnTo>
                <a:lnTo>
                  <a:pt x="5843219" y="2453615"/>
                </a:lnTo>
                <a:lnTo>
                  <a:pt x="5846149" y="2462082"/>
                </a:lnTo>
                <a:lnTo>
                  <a:pt x="6094411" y="2820664"/>
                </a:lnTo>
                <a:lnTo>
                  <a:pt x="6094411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70E3D626-0294-43EA-914B-05E88931C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789B9-FD83-42D2-BD2D-17CDA7C4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/>
              <a:t>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FCDB9-79D6-4682-9215-49972E49D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594110"/>
            <a:ext cx="10572000" cy="433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Visual of where things are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66832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D075D-DE4F-4CF4-8694-3BBB5EE3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B6D32-F7EF-496A-B0BE-8AF8F243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8" y="5280847"/>
            <a:ext cx="6091084" cy="7280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Information that is certain and can be proven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226C6-22B0-42B8-BCB1-CD0762F66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49" r="-1" b="10474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440720-666C-40A3-A2FD-2ED1A6E92C71}"/>
              </a:ext>
            </a:extLst>
          </p:cNvPr>
          <p:cNvSpPr txBox="1"/>
          <p:nvPr/>
        </p:nvSpPr>
        <p:spPr>
          <a:xfrm rot="20660643">
            <a:off x="4036033" y="577363"/>
            <a:ext cx="182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Mrs. Murray’s room is 202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AFF115-AB2D-4364-9D63-9A6FF4F8DB0A}"/>
              </a:ext>
            </a:extLst>
          </p:cNvPr>
          <p:cNvSpPr txBox="1"/>
          <p:nvPr/>
        </p:nvSpPr>
        <p:spPr>
          <a:xfrm rot="1019791">
            <a:off x="4130469" y="2351447"/>
            <a:ext cx="182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bell rings at 8:10 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FDACCD-DC2E-4D88-AE8A-88FF38026DA5}"/>
              </a:ext>
            </a:extLst>
          </p:cNvPr>
          <p:cNvSpPr txBox="1"/>
          <p:nvPr/>
        </p:nvSpPr>
        <p:spPr>
          <a:xfrm>
            <a:off x="2380758" y="1558658"/>
            <a:ext cx="182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Mrs. Murray is 44 years old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08841B-9963-470D-AC7E-7B6DAD75BC2D}"/>
              </a:ext>
            </a:extLst>
          </p:cNvPr>
          <p:cNvSpPr txBox="1"/>
          <p:nvPr/>
        </p:nvSpPr>
        <p:spPr>
          <a:xfrm rot="577929">
            <a:off x="1716318" y="616958"/>
            <a:ext cx="182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Pizza is on the lunch menu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962B0C-9193-4D93-865D-783B0496E996}"/>
              </a:ext>
            </a:extLst>
          </p:cNvPr>
          <p:cNvSpPr txBox="1"/>
          <p:nvPr/>
        </p:nvSpPr>
        <p:spPr>
          <a:xfrm rot="20817707">
            <a:off x="573407" y="2078791"/>
            <a:ext cx="182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desk is brown</a:t>
            </a:r>
          </a:p>
        </p:txBody>
      </p:sp>
    </p:spTree>
    <p:extLst>
      <p:ext uri="{BB962C8B-B14F-4D97-AF65-F5344CB8AC3E}">
        <p14:creationId xmlns:p14="http://schemas.microsoft.com/office/powerpoint/2010/main" val="253411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974C5CDB-119C-4669-882B-F5E375BC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168A9-DEE1-4E8E-BD8E-8ADEA647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9097"/>
            <a:ext cx="4635320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F71F-00B9-42F4-B1FC-C61E7F69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80847"/>
            <a:ext cx="4635319" cy="5620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/>
              <a:t>Words that need to be known to understand the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15FE79-D510-476E-8DA8-A0C91F7E0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9F319E5-675A-4BDE-848C-0976D225E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DD858-A072-46F0-B364-4DC2E862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12118" y="1661671"/>
            <a:ext cx="5630441" cy="3504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E285C2-3637-4E12-9AF8-C7F055D22D58}"/>
              </a:ext>
            </a:extLst>
          </p:cNvPr>
          <p:cNvSpPr txBox="1"/>
          <p:nvPr/>
        </p:nvSpPr>
        <p:spPr>
          <a:xfrm>
            <a:off x="8392100" y="496656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oris3meflcenter.blogspot.com/2012_06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7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C7759BA-B8DF-432D-930F-00552A83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4D7D9E99-BC64-4D9F-9EB1-85D3AE284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944" cy="6858000"/>
          </a:xfrm>
          <a:custGeom>
            <a:avLst/>
            <a:gdLst>
              <a:gd name="connsiteX0" fmla="*/ 0 w 7552944"/>
              <a:gd name="connsiteY0" fmla="*/ 0 h 6858000"/>
              <a:gd name="connsiteX1" fmla="*/ 1067477 w 7552944"/>
              <a:gd name="connsiteY1" fmla="*/ 0 h 6858000"/>
              <a:gd name="connsiteX2" fmla="*/ 2201779 w 7552944"/>
              <a:gd name="connsiteY2" fmla="*/ 0 h 6858000"/>
              <a:gd name="connsiteX3" fmla="*/ 7552944 w 7552944"/>
              <a:gd name="connsiteY3" fmla="*/ 0 h 6858000"/>
              <a:gd name="connsiteX4" fmla="*/ 7552944 w 7552944"/>
              <a:gd name="connsiteY4" fmla="*/ 1900238 h 6858000"/>
              <a:gd name="connsiteX5" fmla="*/ 7182528 w 7552944"/>
              <a:gd name="connsiteY5" fmla="*/ 2178050 h 6858000"/>
              <a:gd name="connsiteX6" fmla="*/ 7178294 w 7552944"/>
              <a:gd name="connsiteY6" fmla="*/ 2184400 h 6858000"/>
              <a:gd name="connsiteX7" fmla="*/ 7171944 w 7552944"/>
              <a:gd name="connsiteY7" fmla="*/ 2193925 h 6858000"/>
              <a:gd name="connsiteX8" fmla="*/ 7165594 w 7552944"/>
              <a:gd name="connsiteY8" fmla="*/ 2201863 h 6858000"/>
              <a:gd name="connsiteX9" fmla="*/ 7165594 w 7552944"/>
              <a:gd name="connsiteY9" fmla="*/ 2211388 h 6858000"/>
              <a:gd name="connsiteX10" fmla="*/ 7165594 w 7552944"/>
              <a:gd name="connsiteY10" fmla="*/ 2220913 h 6858000"/>
              <a:gd name="connsiteX11" fmla="*/ 7171944 w 7552944"/>
              <a:gd name="connsiteY11" fmla="*/ 2228850 h 6858000"/>
              <a:gd name="connsiteX12" fmla="*/ 7178294 w 7552944"/>
              <a:gd name="connsiteY12" fmla="*/ 2238375 h 6858000"/>
              <a:gd name="connsiteX13" fmla="*/ 7182528 w 7552944"/>
              <a:gd name="connsiteY13" fmla="*/ 2244725 h 6858000"/>
              <a:gd name="connsiteX14" fmla="*/ 7552944 w 7552944"/>
              <a:gd name="connsiteY14" fmla="*/ 2522538 h 6858000"/>
              <a:gd name="connsiteX15" fmla="*/ 7552944 w 7552944"/>
              <a:gd name="connsiteY15" fmla="*/ 6858000 h 6858000"/>
              <a:gd name="connsiteX16" fmla="*/ 2201779 w 7552944"/>
              <a:gd name="connsiteY16" fmla="*/ 6858000 h 6858000"/>
              <a:gd name="connsiteX17" fmla="*/ 1067477 w 7552944"/>
              <a:gd name="connsiteY17" fmla="*/ 6858000 h 6858000"/>
              <a:gd name="connsiteX18" fmla="*/ 0 w 755294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52944" h="6858000">
                <a:moveTo>
                  <a:pt x="0" y="0"/>
                </a:moveTo>
                <a:lnTo>
                  <a:pt x="1067477" y="0"/>
                </a:lnTo>
                <a:lnTo>
                  <a:pt x="2201779" y="0"/>
                </a:lnTo>
                <a:lnTo>
                  <a:pt x="7552944" y="0"/>
                </a:lnTo>
                <a:lnTo>
                  <a:pt x="7552944" y="1900238"/>
                </a:lnTo>
                <a:lnTo>
                  <a:pt x="7182528" y="2178050"/>
                </a:lnTo>
                <a:lnTo>
                  <a:pt x="7178294" y="2184400"/>
                </a:lnTo>
                <a:lnTo>
                  <a:pt x="7171944" y="2193925"/>
                </a:lnTo>
                <a:lnTo>
                  <a:pt x="7165594" y="2201863"/>
                </a:lnTo>
                <a:lnTo>
                  <a:pt x="7165594" y="2211388"/>
                </a:lnTo>
                <a:lnTo>
                  <a:pt x="7165594" y="2220913"/>
                </a:lnTo>
                <a:lnTo>
                  <a:pt x="7171944" y="2228850"/>
                </a:lnTo>
                <a:lnTo>
                  <a:pt x="7178294" y="2238375"/>
                </a:lnTo>
                <a:lnTo>
                  <a:pt x="7182528" y="2244725"/>
                </a:lnTo>
                <a:lnTo>
                  <a:pt x="7552944" y="2522538"/>
                </a:lnTo>
                <a:lnTo>
                  <a:pt x="7552944" y="6858000"/>
                </a:lnTo>
                <a:lnTo>
                  <a:pt x="2201779" y="6858000"/>
                </a:lnTo>
                <a:lnTo>
                  <a:pt x="10674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25657-3E57-4C5F-A3C7-ED3564C4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6097955" cy="1559412"/>
          </a:xfrm>
        </p:spPr>
        <p:txBody>
          <a:bodyPr>
            <a:normAutofit/>
          </a:bodyPr>
          <a:lstStyle/>
          <a:p>
            <a:r>
              <a:rPr lang="en-US" sz="6000" dirty="0"/>
              <a:t>Types of 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9C22-62F2-4C91-A331-CA5A68878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4" y="2413000"/>
            <a:ext cx="6639079" cy="4281714"/>
          </a:xfrm>
        </p:spPr>
        <p:txBody>
          <a:bodyPr>
            <a:normAutofit/>
          </a:bodyPr>
          <a:lstStyle/>
          <a:p>
            <a:r>
              <a:rPr lang="en-US" sz="3600" dirty="0"/>
              <a:t>Shows importance; stands out from other text</a:t>
            </a:r>
          </a:p>
          <a:p>
            <a:r>
              <a:rPr lang="en-US" sz="3600" dirty="0"/>
              <a:t>Examples: </a:t>
            </a:r>
          </a:p>
          <a:p>
            <a:pPr lvl="1"/>
            <a:r>
              <a:rPr lang="en-US" sz="3400" dirty="0"/>
              <a:t>Bold</a:t>
            </a:r>
          </a:p>
          <a:p>
            <a:pPr lvl="1"/>
            <a:r>
              <a:rPr lang="en-US" sz="3400" dirty="0"/>
              <a:t>Colored</a:t>
            </a:r>
          </a:p>
          <a:p>
            <a:pPr lvl="1"/>
            <a:r>
              <a:rPr lang="en-US" sz="3400" dirty="0"/>
              <a:t>italics</a:t>
            </a: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0A9FBF5B-5271-4F71-BF77-0AB71ECC4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F8A9A1-7096-4856-B72D-85BBF778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05455" y="1983524"/>
            <a:ext cx="2722432" cy="639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15352-6912-483A-9135-6F155058A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00427" y="3496441"/>
            <a:ext cx="2332488" cy="20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72646-FF26-491A-B8CF-E85173552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42" r="7002" b="1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F73FEE0E-0740-4139-808A-A3B329A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D0E3A-472E-4A49-8FC3-872A1452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/>
              <a:t>Time-line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E085-7C27-4D2B-85B9-C7D8782E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594110"/>
            <a:ext cx="10572000" cy="433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Sequence of events in order of time</a:t>
            </a:r>
          </a:p>
        </p:txBody>
      </p:sp>
    </p:spTree>
    <p:extLst>
      <p:ext uri="{BB962C8B-B14F-4D97-AF65-F5344CB8AC3E}">
        <p14:creationId xmlns:p14="http://schemas.microsoft.com/office/powerpoint/2010/main" val="236152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974C5CDB-119C-4669-882B-F5E375BC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63A59-9487-4A16-865B-87553691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Bulleted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1FF76-5116-4281-B7F8-E7F40926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280847"/>
            <a:ext cx="4961535" cy="785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Emphasizes key points/concepts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6F339E-091A-455E-B2ED-8883D910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916" y="0"/>
            <a:ext cx="60910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C2CA0F9B-CD9A-4F30-AC98-837D1E6BD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26" y="958640"/>
            <a:ext cx="479221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073C86-BC80-4A29-85DB-EF457C02B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8507"/>
          <a:stretch/>
        </p:blipFill>
        <p:spPr>
          <a:xfrm>
            <a:off x="7086600" y="954116"/>
            <a:ext cx="4016829" cy="49229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0E5388-F1FA-4107-97D9-7F918685B43E}"/>
              </a:ext>
            </a:extLst>
          </p:cNvPr>
          <p:cNvCxnSpPr/>
          <p:nvPr/>
        </p:nvCxnSpPr>
        <p:spPr>
          <a:xfrm>
            <a:off x="6449786" y="2759529"/>
            <a:ext cx="1453243" cy="1306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3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CC733-A533-4D91-BD25-3B6E06B7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36401F08-8B30-49FC-A47E-7119FCAAB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73044-9D90-44C1-94AB-ACBC8B50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447188"/>
            <a:ext cx="3945499" cy="1559412"/>
          </a:xfrm>
        </p:spPr>
        <p:txBody>
          <a:bodyPr>
            <a:noAutofit/>
          </a:bodyPr>
          <a:lstStyle/>
          <a:p>
            <a:r>
              <a:rPr lang="en-US" sz="6000" dirty="0"/>
              <a:t>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C68CE-93F4-4F28-B0D9-5D2B9D67E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6" y="2413000"/>
            <a:ext cx="4065814" cy="3632200"/>
          </a:xfrm>
        </p:spPr>
        <p:txBody>
          <a:bodyPr>
            <a:normAutofit/>
          </a:bodyPr>
          <a:lstStyle/>
          <a:p>
            <a:r>
              <a:rPr lang="en-US" sz="3600" dirty="0"/>
              <a:t>Drawn by hand </a:t>
            </a:r>
          </a:p>
          <a:p>
            <a:r>
              <a:rPr lang="en-US" sz="3600" dirty="0"/>
              <a:t>Shows what something looks like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3F6460BF-80B6-42E6-A4B2-8F9671BA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22EC7-6ECA-4D17-95EE-63DCF85A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06" y="1323159"/>
            <a:ext cx="5638853" cy="42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832910-954A-4154-8EEC-E4CA185BD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2FA16332-BD82-4636-A57E-B2AD816C7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0BE68-0A99-4840-9C9C-65888019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Autofit/>
          </a:bodyPr>
          <a:lstStyle/>
          <a:p>
            <a:r>
              <a:rPr lang="en-US" sz="6000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636C-A9B5-42D7-B0C6-16894C30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en-US" sz="3600" dirty="0"/>
              <a:t>Identify key topics in the book and the order they are presented in</a:t>
            </a:r>
          </a:p>
          <a:p>
            <a:r>
              <a:rPr lang="en-US" sz="3600" dirty="0"/>
              <a:t>Front of the book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7E042ED9-EA98-45DE-9E15-4E81D3834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782EA-5283-4106-B1BE-97BA5A448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97298" y="1258529"/>
            <a:ext cx="3258479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32910-954A-4154-8EEC-E4CA185BD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2FA16332-BD82-4636-A57E-B2AD816C7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74848-DEE6-4A47-A530-9895C1E7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US" sz="6000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4E17-FCE7-4B2C-94DB-7FD5326D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en-US" sz="3600" dirty="0"/>
              <a:t>See every concept in the text listed alphabetically, with page numbers.</a:t>
            </a:r>
          </a:p>
          <a:p>
            <a:r>
              <a:rPr lang="en-US" sz="3600" dirty="0"/>
              <a:t>Back of the book</a:t>
            </a: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7E042ED9-EA98-45DE-9E15-4E81D3834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BDCB7-370B-4B5B-9639-6E78D56A9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10517" y="2048886"/>
            <a:ext cx="3832042" cy="2749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861D4-DBBF-4289-B92B-B2418E16D80A}"/>
              </a:ext>
            </a:extLst>
          </p:cNvPr>
          <p:cNvSpPr txBox="1"/>
          <p:nvPr/>
        </p:nvSpPr>
        <p:spPr>
          <a:xfrm>
            <a:off x="8562017" y="4598321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tackoverflow.com/questions/17272050/book-index-page-layout-using-html5-and-c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974C5CDB-119C-4669-882B-F5E375BC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7870B-08CD-46C4-8636-675C957A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09239-7577-4D49-9A3E-26E9BE4E2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280847"/>
            <a:ext cx="4961535" cy="7856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Definitions for words contained in the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6F339E-091A-455E-B2ED-8883D910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916" y="0"/>
            <a:ext cx="60910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CA0F9B-CD9A-4F30-AC98-837D1E6BD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26" y="958640"/>
            <a:ext cx="479221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68B77-DA82-43FD-93D6-EAD3AD0FB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8226" y="1520042"/>
            <a:ext cx="4174333" cy="3788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C27DC3-14F6-43B5-8EA1-7F7FF8FECC24}"/>
              </a:ext>
            </a:extLst>
          </p:cNvPr>
          <p:cNvSpPr txBox="1"/>
          <p:nvPr/>
        </p:nvSpPr>
        <p:spPr>
          <a:xfrm>
            <a:off x="8369657" y="5108194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dadoc.or.kr/19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DE236-19CF-4A9C-B4E0-EF6ED91A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5505674"/>
            <a:ext cx="4961534" cy="9911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9D18C-BDB2-4DB6-9BE2-52BB01A13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93047"/>
            <a:ext cx="5676899" cy="7856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Identify topics throughout the book as a reader skims or scans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53A79C-4D71-4D0A-AEE7-4307FCB68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916" y="0"/>
            <a:ext cx="60910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C7BBBA-CD15-45BE-B2D0-CEEEA07A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26" y="958640"/>
            <a:ext cx="479221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B4929-2501-4806-8B13-308136FBA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275" r="19480" b="2"/>
          <a:stretch/>
        </p:blipFill>
        <p:spPr>
          <a:xfrm>
            <a:off x="7068226" y="1251276"/>
            <a:ext cx="4174333" cy="432573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C3967D-E4D8-4592-B7A1-57EE036108D9}"/>
              </a:ext>
            </a:extLst>
          </p:cNvPr>
          <p:cNvCxnSpPr>
            <a:cxnSpLocks/>
          </p:cNvCxnSpPr>
          <p:nvPr/>
        </p:nvCxnSpPr>
        <p:spPr>
          <a:xfrm>
            <a:off x="6400800" y="1894114"/>
            <a:ext cx="6674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E17DD9-E67A-4872-B44B-129531A3AAF9}"/>
              </a:ext>
            </a:extLst>
          </p:cNvPr>
          <p:cNvCxnSpPr>
            <a:cxnSpLocks/>
          </p:cNvCxnSpPr>
          <p:nvPr/>
        </p:nvCxnSpPr>
        <p:spPr>
          <a:xfrm>
            <a:off x="6422613" y="3862614"/>
            <a:ext cx="6674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8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E0EDA-F44C-41FE-91F4-42B67E84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9097"/>
            <a:ext cx="5542936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subheadings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6701E-AB4F-4AC2-8FF0-5BF77D5D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133887"/>
            <a:ext cx="6091084" cy="7856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Subdivision of heading that normally gives more specific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53A79C-4D71-4D0A-AEE7-4307FCB68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916" y="0"/>
            <a:ext cx="60910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C7BBBA-CD15-45BE-B2D0-CEEEA07A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26" y="958640"/>
            <a:ext cx="479221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D6CB2-DEEE-436F-B2BE-949977FB3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941" b="-3"/>
          <a:stretch/>
        </p:blipFill>
        <p:spPr>
          <a:xfrm>
            <a:off x="7068226" y="1251276"/>
            <a:ext cx="4174333" cy="432573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390F92-EF06-4E70-A5FF-B30185F5F82F}"/>
              </a:ext>
            </a:extLst>
          </p:cNvPr>
          <p:cNvCxnSpPr>
            <a:cxnSpLocks/>
          </p:cNvCxnSpPr>
          <p:nvPr/>
        </p:nvCxnSpPr>
        <p:spPr>
          <a:xfrm>
            <a:off x="6188527" y="1812471"/>
            <a:ext cx="11644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6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4AAE-5484-4400-96E0-01E0A75F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photograph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D5EA9-5A29-4448-8072-0F70BF6DA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Taken with a camera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Shows what something looks like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5A542A-8266-47B8-A1A4-0596BE9396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75843-A677-41DB-86F1-70272D5F1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4292" y="982588"/>
            <a:ext cx="4174333" cy="417433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5EF18A-7609-43F9-86D5-6D08029F8474}"/>
              </a:ext>
            </a:extLst>
          </p:cNvPr>
          <p:cNvCxnSpPr>
            <a:cxnSpLocks/>
          </p:cNvCxnSpPr>
          <p:nvPr/>
        </p:nvCxnSpPr>
        <p:spPr>
          <a:xfrm>
            <a:off x="7090579" y="2284186"/>
            <a:ext cx="6674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54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974C5CDB-119C-4669-882B-F5E375BC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71FBE-C713-4666-ABC7-5F329AFA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F300-0880-4274-A810-E54F376E2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280847"/>
            <a:ext cx="4961535" cy="785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Text that explains what is happening in a photo, illustration, etc.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6F339E-091A-455E-B2ED-8883D910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916" y="0"/>
            <a:ext cx="60910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CA0F9B-CD9A-4F30-AC98-837D1E6BD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26" y="958640"/>
            <a:ext cx="479221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45E34-A598-4522-9B6E-3B04E47B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8226" y="1326979"/>
            <a:ext cx="4174333" cy="41743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E95D1D-6246-424F-A608-A810C2BE0ABE}"/>
              </a:ext>
            </a:extLst>
          </p:cNvPr>
          <p:cNvCxnSpPr>
            <a:cxnSpLocks/>
          </p:cNvCxnSpPr>
          <p:nvPr/>
        </p:nvCxnSpPr>
        <p:spPr>
          <a:xfrm>
            <a:off x="6429755" y="4996543"/>
            <a:ext cx="6674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34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974C5CDB-119C-4669-882B-F5E375BC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BC8F3-7755-4BC0-9524-CEB26FEB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22EB-6907-43FA-B342-DCAB80DE9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01231"/>
            <a:ext cx="4635319" cy="6230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Identify the parts in an illustration, photo, map, etc.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15FE79-D510-476E-8DA8-A0C91F7E0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C9F319E5-675A-4BDE-848C-0976D225E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1481E-DD14-42C3-BDC2-DB1323DC2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12118" y="1316806"/>
            <a:ext cx="5630441" cy="419467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1E0C27-34E1-43A2-A099-70C9F63D5DC4}"/>
              </a:ext>
            </a:extLst>
          </p:cNvPr>
          <p:cNvCxnSpPr>
            <a:cxnSpLocks/>
          </p:cNvCxnSpPr>
          <p:nvPr/>
        </p:nvCxnSpPr>
        <p:spPr>
          <a:xfrm>
            <a:off x="5025427" y="4114801"/>
            <a:ext cx="6674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71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283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2</vt:lpstr>
      <vt:lpstr>Quotable</vt:lpstr>
      <vt:lpstr>Non-fiction text features</vt:lpstr>
      <vt:lpstr>table of contents</vt:lpstr>
      <vt:lpstr>Index</vt:lpstr>
      <vt:lpstr>glossary</vt:lpstr>
      <vt:lpstr>headings</vt:lpstr>
      <vt:lpstr>subheadings</vt:lpstr>
      <vt:lpstr>photograph</vt:lpstr>
      <vt:lpstr>captions</vt:lpstr>
      <vt:lpstr>labels</vt:lpstr>
      <vt:lpstr>diagrams</vt:lpstr>
      <vt:lpstr>graphs</vt:lpstr>
      <vt:lpstr>charts</vt:lpstr>
      <vt:lpstr>maps</vt:lpstr>
      <vt:lpstr>facts</vt:lpstr>
      <vt:lpstr>vocabulary</vt:lpstr>
      <vt:lpstr>Types of print</vt:lpstr>
      <vt:lpstr>Time-line</vt:lpstr>
      <vt:lpstr>Bulleted list</vt:lpstr>
      <vt:lpstr>illustration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Non-fiction text features</dc:title>
  <dc:creator>MURRAY, PATRICIA</dc:creator>
  <cp:lastModifiedBy>MURRAY, PATRICIA</cp:lastModifiedBy>
  <cp:revision>2</cp:revision>
  <dcterms:created xsi:type="dcterms:W3CDTF">2018-09-18T14:28:16Z</dcterms:created>
  <dcterms:modified xsi:type="dcterms:W3CDTF">2018-09-18T14:30:10Z</dcterms:modified>
</cp:coreProperties>
</file>