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8" r:id="rId3"/>
    <p:sldId id="260" r:id="rId4"/>
    <p:sldId id="263" r:id="rId5"/>
    <p:sldId id="264" r:id="rId6"/>
    <p:sldId id="265" r:id="rId7"/>
    <p:sldId id="266" r:id="rId8"/>
    <p:sldId id="261" r:id="rId9"/>
    <p:sldId id="267" r:id="rId10"/>
    <p:sldId id="269" r:id="rId11"/>
    <p:sldId id="268" r:id="rId12"/>
    <p:sldId id="270" r:id="rId13"/>
    <p:sldId id="262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07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12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en-US" altLang="en-US" sz="2400">
                <a:latin typeface="Times New Roman" pitchFamily="18" charset="0"/>
              </a:endParaRPr>
            </a:p>
          </p:txBody>
        </p:sp>
        <p:sp>
          <p:nvSpPr>
            <p:cNvPr id="5124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en-US" altLang="en-US" sz="2400">
                <a:latin typeface="Times New Roman" pitchFamily="18" charset="0"/>
              </a:endParaRPr>
            </a:p>
          </p:txBody>
        </p:sp>
      </p:grpSp>
      <p:grpSp>
        <p:nvGrpSpPr>
          <p:cNvPr id="5125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5126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7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altLang="en-US"/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fld id="{96A85B44-2803-4BC9-9872-74D1F158252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132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C34889-E471-4712-8766-1A3EE60CD6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9323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0B61C-3E24-4F06-A712-B809DA9B2E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677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0BB78D-ECCF-498F-8F3C-F51B70E610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6401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2FCB03-4BA1-4214-8680-6ABFD5F74C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1410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847594-1C07-4FA7-83DA-022CB944DD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7375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AEEF72-158F-46BA-91A0-7E9649D44A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4681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C0C85C-D599-4160-801A-CF88CE9B26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8886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1DCFC8-5485-4A4D-AD7F-7B786CF06D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4757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A80325-8665-4958-94DE-5A0CF34C8C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7809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BE0463-91AF-437B-BA8A-52D9988B88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5609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4099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4100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1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102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4103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4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105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endParaRPr lang="en-US" altLang="en-US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 altLang="en-US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>
                <a:solidFill>
                  <a:schemeClr val="bg1"/>
                </a:solidFill>
              </a:defRPr>
            </a:lvl1pPr>
          </a:lstStyle>
          <a:p>
            <a:fld id="{477FD35A-3E7F-4573-BBCC-D5512334DEA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libcoopmi.freegalmucis.com/homes/inde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bdigital.com/suburbancoopmi/service/magazines/landing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hyperlink" Target="http://mlc.overdriv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embed/LzArJoT-fd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Virtual Library Card: </a:t>
            </a:r>
            <a:br>
              <a:rPr lang="en-US" altLang="en-US" dirty="0"/>
            </a:br>
            <a:r>
              <a:rPr lang="en-US" altLang="en-US" dirty="0"/>
              <a:t>Schools &amp; Public Libraries Partnership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/>
              <a:t>Tammy Turgeon, Director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8" y="5625760"/>
            <a:ext cx="3571875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431291"/>
            <a:ext cx="17907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Freegal</a:t>
            </a:r>
            <a:endParaRPr lang="en-US" alt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9900" y="2362200"/>
            <a:ext cx="7924800" cy="4114800"/>
          </a:xfrm>
        </p:spPr>
        <p:txBody>
          <a:bodyPr/>
          <a:lstStyle/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b="1" dirty="0" err="1"/>
              <a:t>Freegal</a:t>
            </a:r>
            <a:r>
              <a:rPr lang="en-US" altLang="en-US" b="1" dirty="0"/>
              <a:t> offers access to about 13 million songs, including Sony Music’s catalog of legendary artists, and over 40,000 music videos.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b="1" dirty="0"/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b="1" dirty="0"/>
              <a:t>You can download up to 5 songs a week and stream up to 3 hours of music a day.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b="1" dirty="0"/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b="1" dirty="0" err="1"/>
              <a:t>Freegal</a:t>
            </a:r>
            <a:r>
              <a:rPr lang="en-US" altLang="en-US" b="1" dirty="0"/>
              <a:t> app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altLang="en-US" b="1" dirty="0"/>
          </a:p>
          <a:p>
            <a:pPr marL="457200" lvl="1" indent="0">
              <a:lnSpc>
                <a:spcPct val="90000"/>
              </a:lnSpc>
              <a:buNone/>
            </a:pPr>
            <a:r>
              <a:rPr lang="en-US" altLang="en-US" b="1" dirty="0">
                <a:hlinkClick r:id="rId2"/>
              </a:rPr>
              <a:t>https://libcoopmi.freegalmusic.com/homes/index</a:t>
            </a:r>
            <a:endParaRPr lang="en-US" altLang="en-US" b="1" dirty="0"/>
          </a:p>
          <a:p>
            <a:pPr marL="457200" lvl="1" indent="0">
              <a:lnSpc>
                <a:spcPct val="90000"/>
              </a:lnSpc>
              <a:buNone/>
            </a:pPr>
            <a:endParaRPr lang="en-US" altLang="en-US" b="1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100" y="228600"/>
            <a:ext cx="13716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984" y="264885"/>
            <a:ext cx="2775857" cy="619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2271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RBDigital</a:t>
            </a:r>
            <a:endParaRPr lang="en-US" altLang="en-US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100" y="228600"/>
            <a:ext cx="13716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984" y="264885"/>
            <a:ext cx="2775857" cy="619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25914"/>
            <a:ext cx="1292225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358571"/>
            <a:ext cx="1285875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358570"/>
            <a:ext cx="1219200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358571"/>
            <a:ext cx="1371600" cy="173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98286" y="4205966"/>
            <a:ext cx="769620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+mn-lt"/>
              </a:rPr>
              <a:t>136 magazines (looking at adding some International Language titles)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+mn-lt"/>
              </a:rPr>
              <a:t>Always available, no returns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+mn-lt"/>
              </a:rPr>
              <a:t>Can receive email reminders when a new issue of a magazine you like is published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err="1">
                <a:latin typeface="+mn-lt"/>
              </a:rPr>
              <a:t>RBDigital</a:t>
            </a:r>
            <a:r>
              <a:rPr lang="en-US" sz="2400" b="1" dirty="0">
                <a:latin typeface="+mn-lt"/>
              </a:rPr>
              <a:t> app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+mn-lt"/>
                <a:hlinkClick r:id="rId8"/>
              </a:rPr>
              <a:t>https://www.rbdigital.com/suburbancoopmi/service/magazines/landing</a:t>
            </a:r>
            <a:endParaRPr lang="en-US" sz="1600" b="1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708" y="2339521"/>
            <a:ext cx="1414204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0397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Your Public Libraries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100" y="228600"/>
            <a:ext cx="13716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984" y="264885"/>
            <a:ext cx="2775857" cy="619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98286" y="2362200"/>
            <a:ext cx="76962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+mn-lt"/>
              </a:rPr>
              <a:t>Clinton-Macomb Public Library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+mn-lt"/>
              </a:rPr>
              <a:t>www.cmpl.org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+mn-lt"/>
              </a:rPr>
              <a:t>Shelby Township Library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+mn-lt"/>
              </a:rPr>
              <a:t>www.shelbytwplib.org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+mn-lt"/>
              </a:rPr>
              <a:t>Sterling Heights Public Library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+mn-lt"/>
              </a:rPr>
              <a:t>www.shpl.net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+mn-lt"/>
              </a:rPr>
              <a:t>Utica Public Library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+mn-lt"/>
              </a:rPr>
              <a:t>www.uticalibrary.com</a:t>
            </a:r>
          </a:p>
          <a:p>
            <a:pPr lvl="1"/>
            <a:endParaRPr lang="en-US" sz="1600" b="1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934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Questions?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/>
              <a:t>Thank You and We Look Forward to </a:t>
            </a:r>
            <a:r>
              <a:rPr lang="en-US" altLang="en-US"/>
              <a:t>Working More With </a:t>
            </a:r>
            <a:r>
              <a:rPr lang="en-US" altLang="en-US" dirty="0"/>
              <a:t>UCS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8" y="5625760"/>
            <a:ext cx="3571875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431291"/>
            <a:ext cx="17907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8738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UCS Process</a:t>
            </a:r>
          </a:p>
        </p:txBody>
      </p:sp>
      <p:pic>
        <p:nvPicPr>
          <p:cNvPr id="8273" name="Picture 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28600"/>
            <a:ext cx="13716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74" name="Picture 8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387" y="1141186"/>
            <a:ext cx="3249613" cy="7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447800" y="2362200"/>
            <a:ext cx="6248400" cy="3724275"/>
          </a:xfrm>
        </p:spPr>
        <p:txBody>
          <a:bodyPr/>
          <a:lstStyle/>
          <a:p>
            <a:r>
              <a:rPr lang="en-US" dirty="0"/>
              <a:t>Notification to Parents</a:t>
            </a:r>
          </a:p>
          <a:p>
            <a:r>
              <a:rPr lang="en-US" dirty="0"/>
              <a:t>Schools assigned a public library</a:t>
            </a:r>
          </a:p>
          <a:p>
            <a:pPr lvl="1"/>
            <a:r>
              <a:rPr lang="en-US" dirty="0"/>
              <a:t>Clinton-Macomb Public Library</a:t>
            </a:r>
          </a:p>
          <a:p>
            <a:pPr lvl="1"/>
            <a:r>
              <a:rPr lang="en-US" dirty="0"/>
              <a:t>Shelby Township Library</a:t>
            </a:r>
          </a:p>
          <a:p>
            <a:pPr lvl="1"/>
            <a:r>
              <a:rPr lang="en-US" dirty="0"/>
              <a:t>Sterling Heights Public Library</a:t>
            </a:r>
          </a:p>
          <a:p>
            <a:pPr lvl="1"/>
            <a:r>
              <a:rPr lang="en-US" dirty="0"/>
              <a:t>Utica Public Library</a:t>
            </a:r>
          </a:p>
          <a:p>
            <a:r>
              <a:rPr lang="en-US" dirty="0"/>
              <a:t>Access beyond Virtual Library Card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Overview of Resources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2362200"/>
            <a:ext cx="7007225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Overdrive (</a:t>
            </a:r>
            <a:r>
              <a:rPr lang="en-US" altLang="en-US" dirty="0" err="1"/>
              <a:t>ebooks</a:t>
            </a:r>
            <a:r>
              <a:rPr lang="en-US" altLang="en-US" dirty="0"/>
              <a:t> and </a:t>
            </a:r>
            <a:r>
              <a:rPr lang="en-US" altLang="en-US" dirty="0" err="1"/>
              <a:t>eaudio</a:t>
            </a:r>
            <a:r>
              <a:rPr lang="en-US" altLang="en-US" dirty="0"/>
              <a:t> books)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tutor.com (online tutoring and test prep)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 err="1"/>
              <a:t>Freegal</a:t>
            </a:r>
            <a:r>
              <a:rPr lang="en-US" altLang="en-US" dirty="0"/>
              <a:t> (digital music)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 err="1"/>
              <a:t>RBDigital</a:t>
            </a:r>
            <a:r>
              <a:rPr lang="en-US" altLang="en-US" dirty="0"/>
              <a:t> (digital magazines)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dirty="0"/>
          </a:p>
          <a:p>
            <a:pPr lvl="1">
              <a:lnSpc>
                <a:spcPct val="90000"/>
              </a:lnSpc>
              <a:buFontTx/>
              <a:buNone/>
            </a:pPr>
            <a:endParaRPr lang="en-US" altLang="en-US" sz="1800" b="1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100" y="228600"/>
            <a:ext cx="13716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972" y="1219200"/>
            <a:ext cx="2775857" cy="619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Overview of Resources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2362200"/>
            <a:ext cx="7007225" cy="4114800"/>
          </a:xfrm>
        </p:spPr>
        <p:txBody>
          <a:bodyPr/>
          <a:lstStyle/>
          <a:p>
            <a:pPr lvl="1">
              <a:lnSpc>
                <a:spcPct val="90000"/>
              </a:lnSpc>
              <a:buFontTx/>
              <a:buNone/>
            </a:pPr>
            <a:endParaRPr lang="en-US" altLang="en-US" sz="1800" b="1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100" y="228600"/>
            <a:ext cx="13716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972" y="1219200"/>
            <a:ext cx="2775857" cy="619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438400"/>
            <a:ext cx="7047706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>
            <a:off x="3048000" y="1838920"/>
            <a:ext cx="2438400" cy="197108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29588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Overview of Resources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2362200"/>
            <a:ext cx="7007225" cy="4114800"/>
          </a:xfrm>
        </p:spPr>
        <p:txBody>
          <a:bodyPr/>
          <a:lstStyle/>
          <a:p>
            <a:pPr lvl="1">
              <a:lnSpc>
                <a:spcPct val="90000"/>
              </a:lnSpc>
              <a:buFontTx/>
              <a:buNone/>
            </a:pPr>
            <a:endParaRPr lang="en-US" altLang="en-US" sz="1800" b="1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100" y="228600"/>
            <a:ext cx="13716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972" y="1219200"/>
            <a:ext cx="2775857" cy="619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362200"/>
            <a:ext cx="7296150" cy="410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 bwMode="auto">
          <a:xfrm flipH="1">
            <a:off x="4191000" y="1838920"/>
            <a:ext cx="762000" cy="166628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791526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Overview of Resources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2362200"/>
            <a:ext cx="7007225" cy="4114800"/>
          </a:xfrm>
        </p:spPr>
        <p:txBody>
          <a:bodyPr/>
          <a:lstStyle/>
          <a:p>
            <a:pPr lvl="1">
              <a:lnSpc>
                <a:spcPct val="90000"/>
              </a:lnSpc>
              <a:buFontTx/>
              <a:buNone/>
            </a:pPr>
            <a:endParaRPr lang="en-US" altLang="en-US" sz="1800" b="1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100" y="228600"/>
            <a:ext cx="13716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972" y="1219200"/>
            <a:ext cx="2775857" cy="619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29" y="2362200"/>
            <a:ext cx="7318771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4455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Overview of Resources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2362200"/>
            <a:ext cx="7007225" cy="4114800"/>
          </a:xfrm>
        </p:spPr>
        <p:txBody>
          <a:bodyPr/>
          <a:lstStyle/>
          <a:p>
            <a:pPr lvl="1">
              <a:lnSpc>
                <a:spcPct val="90000"/>
              </a:lnSpc>
              <a:buFontTx/>
              <a:buNone/>
            </a:pPr>
            <a:endParaRPr lang="en-US" altLang="en-US" sz="1800" b="1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100" y="228600"/>
            <a:ext cx="13716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972" y="1219200"/>
            <a:ext cx="2775857" cy="619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62200"/>
            <a:ext cx="7463034" cy="4195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1442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Overdrive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4114800"/>
          </a:xfrm>
        </p:spPr>
        <p:txBody>
          <a:bodyPr/>
          <a:lstStyle/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b="1" dirty="0"/>
              <a:t>Check out books just like print books – place holds, check out for 21 days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b="1" dirty="0"/>
              <a:t>Access to </a:t>
            </a:r>
            <a:r>
              <a:rPr lang="en-US" altLang="en-US" b="1" dirty="0" err="1"/>
              <a:t>ebooks</a:t>
            </a:r>
            <a:r>
              <a:rPr lang="en-US" altLang="en-US" b="1" dirty="0"/>
              <a:t> and </a:t>
            </a:r>
            <a:r>
              <a:rPr lang="en-US" altLang="en-US" b="1" dirty="0" err="1"/>
              <a:t>eaudiobooks</a:t>
            </a:r>
            <a:endParaRPr lang="en-US" altLang="en-US" b="1" dirty="0"/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Youth, Teen and Adult titles available 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b="1" dirty="0">
              <a:hlinkClick r:id="rId2"/>
            </a:endParaRP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b="1" dirty="0">
              <a:hlinkClick r:id="rId2"/>
            </a:endParaRP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b="1" dirty="0">
              <a:hlinkClick r:id="rId2"/>
            </a:endParaRP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b="1" dirty="0">
              <a:hlinkClick r:id="rId2"/>
            </a:endParaRP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b="1" dirty="0">
              <a:hlinkClick r:id="rId2"/>
            </a:endParaRP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hlinkClick r:id="rId2"/>
              </a:rPr>
              <a:t>https://mlc.overdrive.com</a:t>
            </a:r>
            <a:r>
              <a:rPr lang="en-US" b="1" dirty="0"/>
              <a:t>/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600" kern="1200" dirty="0">
              <a:solidFill>
                <a:prstClr val="black"/>
              </a:solidFill>
              <a:latin typeface="Constantia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US" altLang="en-US" b="1" dirty="0"/>
          </a:p>
          <a:p>
            <a:pPr marL="457200" lvl="1" indent="0">
              <a:lnSpc>
                <a:spcPct val="90000"/>
              </a:lnSpc>
              <a:buNone/>
            </a:pPr>
            <a:endParaRPr lang="en-US" altLang="en-US" b="1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100" y="228600"/>
            <a:ext cx="13716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984" y="264885"/>
            <a:ext cx="2775857" cy="619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250645"/>
            <a:ext cx="1298575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01" y="4196670"/>
            <a:ext cx="1201737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196670"/>
            <a:ext cx="12192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966" y="4180455"/>
            <a:ext cx="1271134" cy="169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180455"/>
            <a:ext cx="1316905" cy="175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7156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tutor.com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4114800"/>
          </a:xfrm>
        </p:spPr>
        <p:txBody>
          <a:bodyPr/>
          <a:lstStyle/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b="1" dirty="0"/>
              <a:t>Combines on-demand, real-time tutoring with several self-study tools to create a robust, personalized learning experience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b="1" dirty="0"/>
              <a:t>Live Tutors available from 4 – 11 p.m. everyday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b="1" dirty="0"/>
              <a:t>The Princeton Review’s SAT/ACT Essentials Test Prep is included and available 24/7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b="1" dirty="0"/>
              <a:t>Includes other services: Drop off review, practice quizzes, and study resources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b="1" dirty="0"/>
              <a:t>www.tutor.com/suburban</a:t>
            </a:r>
          </a:p>
          <a:p>
            <a:pPr marL="274320" lvl="0" indent="-274320" fontAlgn="auto">
              <a:spcAft>
                <a:spcPts val="0"/>
              </a:spcAft>
              <a:buClr>
                <a:srgbClr val="9BBB59"/>
              </a:buClr>
              <a:buSzPct val="95000"/>
              <a:buNone/>
            </a:pPr>
            <a:r>
              <a:rPr lang="en-US" sz="2000" kern="1200" dirty="0">
                <a:solidFill>
                  <a:prstClr val="black"/>
                </a:solidFill>
                <a:hlinkClick r:id="rId2"/>
              </a:rPr>
              <a:t>https://www.youtube.com/embed/LzArJoT-fdM</a:t>
            </a:r>
            <a:endParaRPr lang="en-US" sz="2000" kern="1200" dirty="0">
              <a:solidFill>
                <a:prstClr val="black"/>
              </a:solidFill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US" altLang="en-US" b="1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100" y="228600"/>
            <a:ext cx="13716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984" y="264885"/>
            <a:ext cx="2775857" cy="619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013" y="1266370"/>
            <a:ext cx="2109787" cy="607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9999153"/>
      </p:ext>
    </p:extLst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642</TotalTime>
  <Words>348</Words>
  <Application>Microsoft Office PowerPoint</Application>
  <PresentationFormat>On-screen Show (4:3)</PresentationFormat>
  <Paragraphs>66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Constantia</vt:lpstr>
      <vt:lpstr>Times New Roman</vt:lpstr>
      <vt:lpstr>Wingdings</vt:lpstr>
      <vt:lpstr>Capsules</vt:lpstr>
      <vt:lpstr>Virtual Library Card:  Schools &amp; Public Libraries Partnership</vt:lpstr>
      <vt:lpstr>UCS Process</vt:lpstr>
      <vt:lpstr>Overview of Resources</vt:lpstr>
      <vt:lpstr>Overview of Resources</vt:lpstr>
      <vt:lpstr>Overview of Resources</vt:lpstr>
      <vt:lpstr>Overview of Resources</vt:lpstr>
      <vt:lpstr>Overview of Resources</vt:lpstr>
      <vt:lpstr>Overdrive</vt:lpstr>
      <vt:lpstr>tutor.com</vt:lpstr>
      <vt:lpstr>Freegal</vt:lpstr>
      <vt:lpstr>RBDigital</vt:lpstr>
      <vt:lpstr>Your Public Libraries</vt:lpstr>
      <vt:lpstr>Questions?</vt:lpstr>
    </vt:vector>
  </TitlesOfParts>
  <Company>SLC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Language Collection Catalogers Workshop</dc:title>
  <dc:creator>Tammy</dc:creator>
  <cp:lastModifiedBy>MURRAY, PATRICIA</cp:lastModifiedBy>
  <cp:revision>20</cp:revision>
  <dcterms:created xsi:type="dcterms:W3CDTF">2005-07-20T13:12:54Z</dcterms:created>
  <dcterms:modified xsi:type="dcterms:W3CDTF">2018-09-11T19:05:12Z</dcterms:modified>
</cp:coreProperties>
</file>